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56" r:id="rId2"/>
    <p:sldId id="257" r:id="rId3"/>
    <p:sldId id="258" r:id="rId4"/>
    <p:sldId id="277" r:id="rId5"/>
    <p:sldId id="278" r:id="rId6"/>
    <p:sldId id="259" r:id="rId7"/>
    <p:sldId id="263" r:id="rId8"/>
    <p:sldId id="281" r:id="rId9"/>
    <p:sldId id="264" r:id="rId10"/>
    <p:sldId id="260" r:id="rId11"/>
    <p:sldId id="282" r:id="rId12"/>
    <p:sldId id="261" r:id="rId13"/>
    <p:sldId id="262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4" r:id="rId23"/>
    <p:sldId id="275" r:id="rId24"/>
    <p:sldId id="276" r:id="rId25"/>
    <p:sldId id="280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>
        <p:scale>
          <a:sx n="94" d="100"/>
          <a:sy n="94" d="100"/>
        </p:scale>
        <p:origin x="-130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C7803-582F-455F-A499-EECBE84E8F1D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DB61A-D2F8-45EE-B1A5-CC47030D48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8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DB61A-D2F8-45EE-B1A5-CC47030D48D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891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C403-E2B6-488A-9DAC-74720B4ADC20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9618F1-09B6-488B-9BFF-8B6E79B8D7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C403-E2B6-488A-9DAC-74720B4ADC20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18F1-09B6-488B-9BFF-8B6E79B8D7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C403-E2B6-488A-9DAC-74720B4ADC20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18F1-09B6-488B-9BFF-8B6E79B8D7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C403-E2B6-488A-9DAC-74720B4ADC20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18F1-09B6-488B-9BFF-8B6E79B8D7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C403-E2B6-488A-9DAC-74720B4ADC20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18F1-09B6-488B-9BFF-8B6E79B8D7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C403-E2B6-488A-9DAC-74720B4ADC20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18F1-09B6-488B-9BFF-8B6E79B8D7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C403-E2B6-488A-9DAC-74720B4ADC20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18F1-09B6-488B-9BFF-8B6E79B8D7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C403-E2B6-488A-9DAC-74720B4ADC20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18F1-09B6-488B-9BFF-8B6E79B8D7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C403-E2B6-488A-9DAC-74720B4ADC20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18F1-09B6-488B-9BFF-8B6E79B8D7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C403-E2B6-488A-9DAC-74720B4ADC20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18F1-09B6-488B-9BFF-8B6E79B8D7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C403-E2B6-488A-9DAC-74720B4ADC20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18F1-09B6-488B-9BFF-8B6E79B8D7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9D4C403-E2B6-488A-9DAC-74720B4ADC20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79618F1-09B6-488B-9BFF-8B6E79B8D7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unity.ubnt.com/t5/airMAX-Getting-Started/airMAX-Plan-a-outdoor-wireless-link/ta-p/487689" TargetMode="External"/><Relationship Id="rId2" Type="http://schemas.openxmlformats.org/officeDocument/2006/relationships/hyperlink" Target="http://n9zia.ampr.org/path.main.cg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irlink.ubnt.com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eedtest.net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eakwave.com/product-ubiquiti.asp" TargetMode="External"/><Relationship Id="rId2" Type="http://schemas.openxmlformats.org/officeDocument/2006/relationships/hyperlink" Target="http://www.ubn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icrocom.us/browse-by-brand--ubiquiti-networks.html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524000"/>
            <a:ext cx="7315200" cy="31242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smtClean="0"/>
              <a:t>CPIN</a:t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smtClean="0"/>
              <a:t>Central PA IP Network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33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Network Utilization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Asterisk IP Telephony w/gateways to public network &amp; remote repeater access</a:t>
            </a:r>
          </a:p>
          <a:p>
            <a:r>
              <a:rPr lang="en-US" sz="2400" dirty="0" smtClean="0"/>
              <a:t>Asterisk IP Fax</a:t>
            </a:r>
          </a:p>
          <a:p>
            <a:r>
              <a:rPr lang="en-US" sz="2400" dirty="0" smtClean="0"/>
              <a:t>20 IP Cameras</a:t>
            </a:r>
          </a:p>
          <a:p>
            <a:r>
              <a:rPr lang="en-US" sz="2400" dirty="0" smtClean="0"/>
              <a:t>File server/shared drive access</a:t>
            </a:r>
          </a:p>
          <a:p>
            <a:r>
              <a:rPr lang="en-US" sz="2400" dirty="0" smtClean="0"/>
              <a:t>Multiple Emergency Internet Gateways</a:t>
            </a:r>
          </a:p>
          <a:p>
            <a:r>
              <a:rPr lang="en-US" sz="2400" dirty="0" smtClean="0"/>
              <a:t>Amateur Repeater Interconnections</a:t>
            </a:r>
          </a:p>
          <a:p>
            <a:r>
              <a:rPr lang="en-US" sz="2400" dirty="0" err="1" smtClean="0"/>
              <a:t>Railfan</a:t>
            </a:r>
            <a:r>
              <a:rPr lang="en-US" sz="2400" dirty="0" smtClean="0"/>
              <a:t> Signal and Audio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246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0"/>
    </mc:Choice>
    <mc:Fallback xmlns="">
      <p:transition spd="slow" advTm="3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Dispatch Communicator provides a rich and powerful VoIP Dispatch console for today’s critical communications environments 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Multiple radio channels, telephone calls and other communications systems can be patched together with just a few clicks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" r="62"/>
          <a:stretch>
            <a:fillRect/>
          </a:stretch>
        </p:blipFill>
        <p:spPr bwMode="auto">
          <a:xfrm>
            <a:off x="4191000" y="1752600"/>
            <a:ext cx="4038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45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9250" advTm="10000"/>
    </mc:Choice>
    <mc:Fallback>
      <p:transition spd="slow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Users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43200"/>
            <a:ext cx="7315200" cy="3539527"/>
          </a:xfrm>
        </p:spPr>
        <p:txBody>
          <a:bodyPr/>
          <a:lstStyle/>
          <a:p>
            <a:r>
              <a:rPr lang="en-US" sz="2400" dirty="0" smtClean="0"/>
              <a:t>PEMA HQ </a:t>
            </a:r>
          </a:p>
          <a:p>
            <a:r>
              <a:rPr lang="en-US" sz="2400" dirty="0" smtClean="0"/>
              <a:t>Cumberland County RACES (ACS) at EOC</a:t>
            </a:r>
          </a:p>
          <a:p>
            <a:r>
              <a:rPr lang="en-US" sz="2400" dirty="0" smtClean="0"/>
              <a:t>Lancaster County RACES (ACS) at EOC</a:t>
            </a:r>
          </a:p>
          <a:p>
            <a:r>
              <a:rPr lang="en-US" sz="2400" dirty="0" smtClean="0"/>
              <a:t>More RACES (ACS) at EOCs to be added</a:t>
            </a:r>
          </a:p>
          <a:p>
            <a:r>
              <a:rPr lang="en-US" sz="2400" dirty="0" smtClean="0"/>
              <a:t>Ethernet connection to each county EOC via Task </a:t>
            </a:r>
            <a:r>
              <a:rPr lang="en-US" sz="2400" dirty="0"/>
              <a:t>F</a:t>
            </a:r>
            <a:r>
              <a:rPr lang="en-US" sz="2400" dirty="0" smtClean="0"/>
              <a:t>orce Microwave: under construction</a:t>
            </a:r>
          </a:p>
          <a:p>
            <a:r>
              <a:rPr lang="en-US" sz="2400" dirty="0" smtClean="0"/>
              <a:t>Individual Radio Amateurs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41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Potential Users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Red Cross</a:t>
            </a:r>
          </a:p>
          <a:p>
            <a:r>
              <a:rPr lang="en-US" sz="2400" dirty="0" smtClean="0"/>
              <a:t>Salvation Army</a:t>
            </a:r>
          </a:p>
          <a:p>
            <a:r>
              <a:rPr lang="en-US" sz="2400" dirty="0" smtClean="0"/>
              <a:t>Emergency Relocation Shelters</a:t>
            </a:r>
          </a:p>
          <a:p>
            <a:r>
              <a:rPr lang="en-US" sz="2400" dirty="0" smtClean="0"/>
              <a:t>Other Volunteer Organizations Active in Disasters (VOAD)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64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ACCESS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Cumberland County:  Waggoner’s Gap</a:t>
            </a:r>
          </a:p>
          <a:p>
            <a:pPr marL="4572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White Rock</a:t>
            </a:r>
          </a:p>
          <a:p>
            <a:pPr marL="4572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Lam’s Gap:  Under construction</a:t>
            </a:r>
          </a:p>
          <a:p>
            <a:pPr marL="4572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Three Square Hollow: Future</a:t>
            </a:r>
          </a:p>
          <a:p>
            <a:r>
              <a:rPr lang="en-US" dirty="0" smtClean="0"/>
              <a:t>Dauphin County:        Reeser’s Summit</a:t>
            </a:r>
          </a:p>
          <a:p>
            <a:pPr marL="4572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Blue Mountain</a:t>
            </a:r>
          </a:p>
          <a:p>
            <a:r>
              <a:rPr lang="en-US" dirty="0" smtClean="0"/>
              <a:t>Lebanon County:       Cornwall Mountain</a:t>
            </a:r>
          </a:p>
          <a:p>
            <a:r>
              <a:rPr lang="en-US" dirty="0" smtClean="0"/>
              <a:t>Lancaster County:     Cornwall Mountain</a:t>
            </a:r>
          </a:p>
          <a:p>
            <a:pPr marL="4572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Lancaster City: 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39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00"/>
    </mc:Choice>
    <mc:Fallback xmlns="">
      <p:transition spd="slow" advTm="39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RF ACCESS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York County</a:t>
            </a:r>
          </a:p>
          <a:p>
            <a:r>
              <a:rPr lang="en-US" dirty="0" smtClean="0"/>
              <a:t>Adams County</a:t>
            </a:r>
          </a:p>
          <a:p>
            <a:r>
              <a:rPr lang="en-US" dirty="0" smtClean="0"/>
              <a:t>Franklin County</a:t>
            </a:r>
          </a:p>
          <a:p>
            <a:r>
              <a:rPr lang="en-US" dirty="0" smtClean="0"/>
              <a:t>Perry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0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ACCESS POINT 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Nanostation</a:t>
            </a:r>
            <a:r>
              <a:rPr lang="en-US" dirty="0" smtClean="0"/>
              <a:t> M5  15 </a:t>
            </a:r>
            <a:r>
              <a:rPr lang="en-US" dirty="0" err="1" smtClean="0"/>
              <a:t>dBi</a:t>
            </a:r>
            <a:r>
              <a:rPr lang="en-US" dirty="0" smtClean="0"/>
              <a:t> gain antenna:   3 miles</a:t>
            </a:r>
          </a:p>
          <a:p>
            <a:r>
              <a:rPr lang="en-US" dirty="0" err="1" smtClean="0"/>
              <a:t>Nanobridge</a:t>
            </a:r>
            <a:r>
              <a:rPr lang="en-US" dirty="0" smtClean="0"/>
              <a:t> M5   25 </a:t>
            </a:r>
            <a:r>
              <a:rPr lang="en-US" dirty="0" err="1" smtClean="0"/>
              <a:t>dBi</a:t>
            </a:r>
            <a:r>
              <a:rPr lang="en-US" dirty="0" smtClean="0"/>
              <a:t> gain antenna:   7 miles</a:t>
            </a:r>
          </a:p>
          <a:p>
            <a:r>
              <a:rPr lang="en-US" dirty="0" smtClean="0"/>
              <a:t>Rocket Dish 24”  30 </a:t>
            </a:r>
            <a:r>
              <a:rPr lang="en-US" dirty="0" err="1" smtClean="0"/>
              <a:t>dBi</a:t>
            </a:r>
            <a:r>
              <a:rPr lang="en-US" dirty="0" smtClean="0"/>
              <a:t> gain antenna:   13 miles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All devices use Horizontal &amp; Vertical polarities simultaneously</a:t>
            </a:r>
          </a:p>
          <a:p>
            <a:pPr marL="45720" indent="0">
              <a:buNone/>
            </a:pPr>
            <a:r>
              <a:rPr lang="en-US" dirty="0" smtClean="0"/>
              <a:t>300 Mbps on a simplex frequency</a:t>
            </a:r>
          </a:p>
          <a:p>
            <a:pPr marL="45720" indent="0">
              <a:buNone/>
            </a:pPr>
            <a:r>
              <a:rPr lang="en-US" dirty="0" smtClean="0"/>
              <a:t>Current transmitter ethernet port limits throughput to 100 Mbps</a:t>
            </a:r>
          </a:p>
          <a:p>
            <a:pPr marL="45720" indent="0">
              <a:buNone/>
            </a:pPr>
            <a:r>
              <a:rPr lang="en-US" dirty="0"/>
              <a:t>Maximum throughput 150 Mbps aggregate (both </a:t>
            </a:r>
            <a:r>
              <a:rPr lang="en-US" dirty="0" smtClean="0"/>
              <a:t>directions)</a:t>
            </a:r>
          </a:p>
          <a:p>
            <a:pPr marL="45720" indent="0">
              <a:buNone/>
            </a:pPr>
            <a:r>
              <a:rPr lang="en-US" dirty="0" smtClean="0"/>
              <a:t>Planned upgrade has 1000 Mbps ethernet 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95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0"/>
    </mc:Choice>
    <mc:Fallback xmlns="">
      <p:transition spd="slow" advTm="5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Field Day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Simulates disaster communication in a portable environment</a:t>
            </a:r>
          </a:p>
          <a:p>
            <a:r>
              <a:rPr lang="en-US" dirty="0" smtClean="0"/>
              <a:t>Provides POTS telephone circuits to emergency centers</a:t>
            </a:r>
          </a:p>
          <a:p>
            <a:r>
              <a:rPr lang="en-US" dirty="0" smtClean="0"/>
              <a:t>Provides POTS access to PSTN</a:t>
            </a:r>
          </a:p>
          <a:p>
            <a:r>
              <a:rPr lang="en-US" dirty="0" smtClean="0"/>
              <a:t>Provides FAX service to emergency centers &amp; public network</a:t>
            </a:r>
          </a:p>
          <a:p>
            <a:r>
              <a:rPr lang="en-US" dirty="0" smtClean="0"/>
              <a:t>Provides multiple internet gateways</a:t>
            </a:r>
          </a:p>
          <a:p>
            <a:r>
              <a:rPr lang="en-US" dirty="0" smtClean="0"/>
              <a:t>Provides on-site IP camera &amp; viewing of other IP cameras on network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All of these services provided on a single RF frequency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6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00"/>
    </mc:Choice>
    <mc:Fallback xmlns="">
      <p:transition spd="slow" advTm="32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Daily Testing of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online for over four years</a:t>
            </a:r>
          </a:p>
          <a:p>
            <a:r>
              <a:rPr lang="en-US" dirty="0"/>
              <a:t>Established links have </a:t>
            </a:r>
            <a:r>
              <a:rPr lang="en-US" dirty="0" smtClean="0"/>
              <a:t>very high reliability</a:t>
            </a:r>
            <a:endParaRPr lang="en-US" dirty="0"/>
          </a:p>
          <a:p>
            <a:r>
              <a:rPr lang="en-US" dirty="0"/>
              <a:t>Management software alerts any </a:t>
            </a:r>
            <a:r>
              <a:rPr lang="en-US" dirty="0" smtClean="0"/>
              <a:t>circuit or element failure</a:t>
            </a:r>
            <a:endParaRPr lang="en-US" dirty="0"/>
          </a:p>
          <a:p>
            <a:r>
              <a:rPr lang="en-US" dirty="0" smtClean="0"/>
              <a:t>Ubiquity equipment is inexpensive &amp; reliable</a:t>
            </a:r>
          </a:p>
          <a:p>
            <a:r>
              <a:rPr lang="en-US" dirty="0" smtClean="0"/>
              <a:t>Multiple hams participate in system maintenance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75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for Other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transmitter has built-in tools to search for other users</a:t>
            </a:r>
          </a:p>
          <a:p>
            <a:endParaRPr lang="en-US" dirty="0"/>
          </a:p>
          <a:p>
            <a:r>
              <a:rPr lang="en-US" dirty="0" smtClean="0"/>
              <a:t>Site Survey: Searches all used frequencies based on SSID</a:t>
            </a:r>
          </a:p>
          <a:p>
            <a:endParaRPr lang="en-US" dirty="0"/>
          </a:p>
          <a:p>
            <a:r>
              <a:rPr lang="en-US" dirty="0" smtClean="0"/>
              <a:t>Spectrum Analyzer:  Finds all signals</a:t>
            </a:r>
          </a:p>
          <a:p>
            <a:pPr marL="4572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Reports signal strength and bandwidth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5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Purpose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800" dirty="0" smtClean="0"/>
              <a:t>A network providing high speed multi- media fixed and portable communications during times of disaster</a:t>
            </a:r>
          </a:p>
          <a:p>
            <a:r>
              <a:rPr lang="en-US" sz="2800" dirty="0" smtClean="0"/>
              <a:t>Capabilities include voice, data and HD video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874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Bridge Mode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transmitters operate in Bridge Mode, not repeat or router mode</a:t>
            </a:r>
          </a:p>
          <a:p>
            <a:endParaRPr lang="en-US" dirty="0"/>
          </a:p>
          <a:p>
            <a:r>
              <a:rPr lang="en-US" dirty="0" smtClean="0"/>
              <a:t>Typical throughput loss in the repeater mode is 50%</a:t>
            </a:r>
          </a:p>
          <a:p>
            <a:endParaRPr lang="en-US" dirty="0"/>
          </a:p>
          <a:p>
            <a:r>
              <a:rPr lang="en-US" dirty="0" smtClean="0"/>
              <a:t>Bridge </a:t>
            </a:r>
            <a:r>
              <a:rPr lang="en-US" dirty="0"/>
              <a:t>Mode allows higher </a:t>
            </a:r>
            <a:r>
              <a:rPr lang="en-US" dirty="0" smtClean="0"/>
              <a:t>throughput</a:t>
            </a:r>
          </a:p>
          <a:p>
            <a:endParaRPr lang="en-US" dirty="0"/>
          </a:p>
          <a:p>
            <a:r>
              <a:rPr lang="en-US" dirty="0" smtClean="0"/>
              <a:t>For instance inputting 93 Mbps into the first transmitter in series will yield 93 Mbps out of the third transmitter if all are in the Bridge Mode.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99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00"/>
    </mc:Choice>
    <mc:Fallback xmlns="">
      <p:transition spd="slow" advTm="27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Commercial Switches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Cisco 2950 24 port commercial switches are deployed</a:t>
            </a:r>
          </a:p>
          <a:p>
            <a:r>
              <a:rPr lang="en-US" dirty="0" smtClean="0"/>
              <a:t>All network elements are remotely manageable</a:t>
            </a:r>
          </a:p>
          <a:p>
            <a:r>
              <a:rPr lang="en-US" dirty="0" smtClean="0"/>
              <a:t>VLANs may be used to segregate traffic</a:t>
            </a:r>
          </a:p>
          <a:p>
            <a:r>
              <a:rPr lang="en-US" dirty="0" smtClean="0"/>
              <a:t>Some consumer grade routers limit speed to 25 Mbps and have a high failure rate</a:t>
            </a:r>
          </a:p>
          <a:p>
            <a:r>
              <a:rPr lang="en-US" dirty="0" smtClean="0"/>
              <a:t>EBay has switches for about $20 each</a:t>
            </a:r>
          </a:p>
          <a:p>
            <a:r>
              <a:rPr lang="en-US" dirty="0" smtClean="0"/>
              <a:t>PA State Surplus has had them for less</a:t>
            </a:r>
          </a:p>
          <a:p>
            <a:r>
              <a:rPr lang="en-US" dirty="0" smtClean="0"/>
              <a:t>A high quality switch between transmitters is essential for reliable network throughput and stability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45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"/>
    </mc:Choice>
    <mc:Fallback xmlns="">
      <p:transition spd="slow" advTm="36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Microwave Path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Google Earth or similar to obtain site coordinates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n9zia.ampr.org/path.main.cgi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community.ubnt.com/t5/airMAX-Getting-Started/airMAX-Plan-a-outdoor-wireless-link/ta-p/487689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>
                <a:hlinkClick r:id="rId4"/>
              </a:rPr>
              <a:t>http://airlink.ubnt.com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31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Speedtests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http://www.speedtest.net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Find a test in your area that produces the same test result every day.</a:t>
            </a:r>
            <a:endParaRPr lang="en-US" dirty="0"/>
          </a:p>
          <a:p>
            <a:r>
              <a:rPr lang="en-US" dirty="0" smtClean="0"/>
              <a:t>A reliable test is needed to </a:t>
            </a:r>
            <a:r>
              <a:rPr lang="en-US" dirty="0" err="1" smtClean="0"/>
              <a:t>tweek</a:t>
            </a:r>
            <a:r>
              <a:rPr lang="en-US" dirty="0" smtClean="0"/>
              <a:t> your throughput:</a:t>
            </a:r>
          </a:p>
          <a:p>
            <a:pPr marL="4572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</a:t>
            </a:r>
          </a:p>
          <a:p>
            <a:pPr marL="4572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</a:t>
            </a:r>
          </a:p>
          <a:p>
            <a:pPr marL="4572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</a:t>
            </a:r>
          </a:p>
          <a:p>
            <a:pPr marL="4572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</a:t>
            </a:r>
          </a:p>
          <a:p>
            <a:pPr marL="4572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43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Throughput </a:t>
            </a:r>
            <a:r>
              <a:rPr lang="en-US" dirty="0" err="1" smtClean="0"/>
              <a:t>Tweeks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Adjust the following for maximum throughput: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Frequency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Bandwidth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ACK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Long Range PTP Link Mode (on or off)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err="1" smtClean="0"/>
              <a:t>AirMax</a:t>
            </a:r>
            <a:r>
              <a:rPr lang="en-US" dirty="0" smtClean="0"/>
              <a:t> (on or off)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Power level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Firmware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90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Ubiquity Networks, </a:t>
            </a:r>
            <a:r>
              <a:rPr lang="en-US" dirty="0" err="1" smtClean="0"/>
              <a:t>Inc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www.ubnt.com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://www.streakwave.com/product-ubiquiti.asp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>
                <a:hlinkClick r:id="rId4"/>
              </a:rPr>
              <a:t>http://www.microcom.us/browse-by-brand--</a:t>
            </a:r>
            <a:r>
              <a:rPr lang="en-US" dirty="0" smtClean="0">
                <a:hlinkClick r:id="rId4"/>
              </a:rPr>
              <a:t>ubiquiti-networks.html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85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CPIN 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Gary L. Blacksmith Jr., WA3CPO</a:t>
            </a:r>
          </a:p>
          <a:p>
            <a:r>
              <a:rPr lang="en-US" dirty="0" smtClean="0"/>
              <a:t>1215 Georgetown Circle</a:t>
            </a:r>
          </a:p>
          <a:p>
            <a:r>
              <a:rPr lang="en-US" dirty="0" smtClean="0"/>
              <a:t>Carlisle, Pa 17013</a:t>
            </a:r>
          </a:p>
          <a:p>
            <a:r>
              <a:rPr lang="en-US" dirty="0" smtClean="0"/>
              <a:t>717-574-0425</a:t>
            </a:r>
          </a:p>
          <a:p>
            <a:r>
              <a:rPr lang="en-US" dirty="0" smtClean="0"/>
              <a:t>WA3CPO@ARRL.NET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29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Founders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Several amateur radio operators built this network in central Pennsylvania using their own funds and resources.</a:t>
            </a:r>
          </a:p>
          <a:p>
            <a:r>
              <a:rPr lang="en-US" sz="2400" dirty="0" smtClean="0"/>
              <a:t>Multiple contributors were solicited to provide the necessary high profile microwave sites.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66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Needed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your emergency management coordinators what gaps exist in their emergency communications systems and plans.  </a:t>
            </a:r>
          </a:p>
          <a:p>
            <a:r>
              <a:rPr lang="en-US" dirty="0" smtClean="0"/>
              <a:t>In Central Pennsylvania we asked that question and received these answers:</a:t>
            </a:r>
          </a:p>
          <a:p>
            <a:endParaRPr lang="en-US" dirty="0"/>
          </a:p>
          <a:p>
            <a:pPr marL="502920" indent="-457200">
              <a:buAutoNum type="arabicPeriod"/>
            </a:pPr>
            <a:r>
              <a:rPr lang="en-US" dirty="0" smtClean="0"/>
              <a:t>POTS telephone service separate from the PSTN</a:t>
            </a:r>
          </a:p>
          <a:p>
            <a:pPr marL="502920" indent="-457200">
              <a:buAutoNum type="arabicPeriod"/>
            </a:pPr>
            <a:r>
              <a:rPr lang="en-US" dirty="0" smtClean="0"/>
              <a:t>FAX machine communications separate from the PSTN</a:t>
            </a:r>
          </a:p>
          <a:p>
            <a:pPr marL="502920" indent="-457200">
              <a:buAutoNum type="arabicPeriod"/>
            </a:pPr>
            <a:r>
              <a:rPr lang="en-US" dirty="0"/>
              <a:t>B</a:t>
            </a:r>
            <a:r>
              <a:rPr lang="en-US" dirty="0" smtClean="0"/>
              <a:t>ackup communication between the County EOC and local townships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06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Telephone &amp; FAX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 Part 15 anyone may use</a:t>
            </a:r>
          </a:p>
          <a:p>
            <a:r>
              <a:rPr lang="en-US" dirty="0" smtClean="0"/>
              <a:t>Under Part 97 anyone may use in a disaster</a:t>
            </a:r>
          </a:p>
          <a:p>
            <a:r>
              <a:rPr lang="en-US" dirty="0" smtClean="0"/>
              <a:t>24/7 amateur manpower is finite</a:t>
            </a:r>
          </a:p>
          <a:p>
            <a:r>
              <a:rPr lang="en-US" dirty="0" smtClean="0"/>
              <a:t>Easily operated by all</a:t>
            </a:r>
          </a:p>
          <a:p>
            <a:r>
              <a:rPr lang="en-US" dirty="0" smtClean="0"/>
              <a:t>Real telephone service, not simplex</a:t>
            </a:r>
          </a:p>
          <a:p>
            <a:r>
              <a:rPr lang="en-US" dirty="0" smtClean="0"/>
              <a:t>Private system with public gateways</a:t>
            </a:r>
          </a:p>
          <a:p>
            <a:r>
              <a:rPr lang="en-US" dirty="0" smtClean="0"/>
              <a:t>Easy to add where needed</a:t>
            </a:r>
          </a:p>
          <a:p>
            <a:r>
              <a:rPr lang="en-US" dirty="0" smtClean="0"/>
              <a:t>Email adds an extra step of complexity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33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00"/>
    </mc:Choice>
    <mc:Fallback xmlns="">
      <p:transition spd="slow" advTm="24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Network Backbone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13 High-profile relay sites</a:t>
            </a:r>
          </a:p>
          <a:p>
            <a:r>
              <a:rPr lang="en-US" sz="2400" dirty="0" smtClean="0"/>
              <a:t>157 Miles of network backbone w/ 65 transmitters</a:t>
            </a:r>
          </a:p>
          <a:p>
            <a:r>
              <a:rPr lang="en-US" sz="2400" dirty="0" smtClean="0"/>
              <a:t>25 Subscribers connected</a:t>
            </a:r>
          </a:p>
          <a:p>
            <a:r>
              <a:rPr lang="en-US" sz="2400" dirty="0" smtClean="0"/>
              <a:t>Majority is privately owned</a:t>
            </a:r>
          </a:p>
          <a:p>
            <a:r>
              <a:rPr lang="en-US" sz="2400" dirty="0" smtClean="0"/>
              <a:t>93 Mbps maximum throughput</a:t>
            </a:r>
          </a:p>
          <a:p>
            <a:r>
              <a:rPr lang="en-US" sz="2400" dirty="0" smtClean="0"/>
              <a:t>150 Mbps maximum aggregate throughput</a:t>
            </a:r>
          </a:p>
          <a:p>
            <a:r>
              <a:rPr lang="en-US" sz="2400" dirty="0" smtClean="0"/>
              <a:t>Cisco Routers and Switches throughout the network </a:t>
            </a:r>
          </a:p>
          <a:p>
            <a:r>
              <a:rPr lang="en-US" sz="2400" dirty="0" smtClean="0"/>
              <a:t>VLAN topology deployed</a:t>
            </a:r>
          </a:p>
          <a:p>
            <a:r>
              <a:rPr lang="en-US" sz="2400" dirty="0" smtClean="0"/>
              <a:t>Ubiquity Networks equipment used throughout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38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00"/>
    </mc:Choice>
    <mc:Fallback xmlns="">
      <p:transition spd="slow" advTm="32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57800"/>
            <a:ext cx="7315200" cy="1154097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CPIN Network Map</a:t>
            </a:r>
            <a:endParaRPr lang="en-US" sz="4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29200"/>
          </a:xfrm>
        </p:spPr>
      </p:pic>
    </p:spTree>
    <p:extLst>
      <p:ext uri="{BB962C8B-B14F-4D97-AF65-F5344CB8AC3E}">
        <p14:creationId xmlns:p14="http://schemas.microsoft.com/office/powerpoint/2010/main" val="395386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0"/>
    </mc:Choice>
    <mc:Fallback xmlns="">
      <p:transition spd="slow" advTm="7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ry\Dropbox\Screenshots\Screenshot 2014-04-10 00.07.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0" y="-857250"/>
            <a:ext cx="152400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54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0"/>
    </mc:Choice>
    <mc:Fallback xmlns="">
      <p:transition spd="slow" advTm="2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Primarily </a:t>
            </a:r>
            <a:r>
              <a:rPr lang="en-US" dirty="0"/>
              <a:t>5</a:t>
            </a:r>
            <a:r>
              <a:rPr lang="en-US" dirty="0" smtClean="0"/>
              <a:t> GHz Band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5.150-5.250  Part 15 low power indoor</a:t>
            </a:r>
          </a:p>
          <a:p>
            <a:r>
              <a:rPr lang="en-US" dirty="0" smtClean="0"/>
              <a:t>5.250-5.350  Part 15 low power</a:t>
            </a:r>
          </a:p>
          <a:p>
            <a:r>
              <a:rPr lang="en-US" dirty="0" smtClean="0"/>
              <a:t>5.475-5.600  Part 15 low power</a:t>
            </a:r>
          </a:p>
          <a:p>
            <a:r>
              <a:rPr lang="en-US" dirty="0" smtClean="0"/>
              <a:t>5.600-5.650  No Operation: Airport Radar</a:t>
            </a:r>
          </a:p>
          <a:p>
            <a:r>
              <a:rPr lang="en-US" dirty="0" smtClean="0"/>
              <a:t>5.650-5.725  Part 15 low power</a:t>
            </a:r>
          </a:p>
          <a:p>
            <a:r>
              <a:rPr lang="en-US" dirty="0" smtClean="0"/>
              <a:t>5.725-5.875  Part 15 high power</a:t>
            </a:r>
          </a:p>
          <a:p>
            <a:r>
              <a:rPr lang="en-US" dirty="0" smtClean="0"/>
              <a:t>5.650-5.925  Part 97 full power</a:t>
            </a:r>
          </a:p>
          <a:p>
            <a:r>
              <a:rPr lang="en-US" dirty="0" smtClean="0"/>
              <a:t>5.250-5.600  Proposed Part 15 low power</a:t>
            </a:r>
          </a:p>
          <a:p>
            <a:r>
              <a:rPr lang="en-US" dirty="0" smtClean="0"/>
              <a:t>5.725-5.925  Proposed Part 15 high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14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000"/>
    </mc:Choice>
    <mc:Fallback xmlns="">
      <p:transition spd="slow" advTm="85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435</TotalTime>
  <Words>897</Words>
  <Application>Microsoft Office PowerPoint</Application>
  <PresentationFormat>On-screen Show (4:3)</PresentationFormat>
  <Paragraphs>173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Perspective</vt:lpstr>
      <vt:lpstr>         CPIN  Central PA IP Network </vt:lpstr>
      <vt:lpstr>Purpose</vt:lpstr>
      <vt:lpstr>Founders</vt:lpstr>
      <vt:lpstr>Needed Communications</vt:lpstr>
      <vt:lpstr>Telephone &amp; FAX</vt:lpstr>
      <vt:lpstr>Network Backbone</vt:lpstr>
      <vt:lpstr>CPIN Network Map</vt:lpstr>
      <vt:lpstr>PowerPoint Presentation</vt:lpstr>
      <vt:lpstr>Primarily 5 GHz Band</vt:lpstr>
      <vt:lpstr>Network Utilization</vt:lpstr>
      <vt:lpstr>Dispatch Communicator provides a rich and powerful VoIP Dispatch console for today’s critical communications environments  </vt:lpstr>
      <vt:lpstr>Users</vt:lpstr>
      <vt:lpstr>Potential Users</vt:lpstr>
      <vt:lpstr>RF ACCESS POINTS</vt:lpstr>
      <vt:lpstr>FUTURE RF ACCESS POINTS</vt:lpstr>
      <vt:lpstr>RF ACCESS POINT RANGE</vt:lpstr>
      <vt:lpstr>Annual Field Day Testing</vt:lpstr>
      <vt:lpstr>Daily Testing of Circuits</vt:lpstr>
      <vt:lpstr>Searching for Other Users</vt:lpstr>
      <vt:lpstr>Bridge Mode </vt:lpstr>
      <vt:lpstr>Commercial Switches</vt:lpstr>
      <vt:lpstr>Microwave Path Analysis</vt:lpstr>
      <vt:lpstr>Speedtests</vt:lpstr>
      <vt:lpstr>Throughput Tweeks</vt:lpstr>
      <vt:lpstr>Ubiquity Networks, Inc</vt:lpstr>
      <vt:lpstr>CPIN 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PA IP Network (CPIN)</dc:title>
  <dc:creator>Gary Blacksmith</dc:creator>
  <cp:lastModifiedBy>Gary Blacksmith</cp:lastModifiedBy>
  <cp:revision>106</cp:revision>
  <dcterms:created xsi:type="dcterms:W3CDTF">2014-07-14T19:16:20Z</dcterms:created>
  <dcterms:modified xsi:type="dcterms:W3CDTF">2014-08-25T20:42:40Z</dcterms:modified>
</cp:coreProperties>
</file>